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7" r:id="rId9"/>
    <p:sldId id="268"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42" d="100"/>
          <a:sy n="42" d="100"/>
        </p:scale>
        <p:origin x="75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zeem\Downloads\React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zeem\Downloads\Reaction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zeem\Downloads\Reaction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zeem\Downloads\Reaction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aseline="0"/>
              <a:t>Reactions per Category</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Reactions!$L$2:$L$17</c:f>
              <c:strCache>
                <c:ptCount val="16"/>
                <c:pt idx="0">
                  <c:v>Animals</c:v>
                </c:pt>
                <c:pt idx="1">
                  <c:v>science</c:v>
                </c:pt>
                <c:pt idx="2">
                  <c:v>healthy eating</c:v>
                </c:pt>
                <c:pt idx="3">
                  <c:v>technology</c:v>
                </c:pt>
                <c:pt idx="4">
                  <c:v>food</c:v>
                </c:pt>
                <c:pt idx="5">
                  <c:v>culture</c:v>
                </c:pt>
                <c:pt idx="6">
                  <c:v>travel</c:v>
                </c:pt>
                <c:pt idx="7">
                  <c:v>cooking</c:v>
                </c:pt>
                <c:pt idx="8">
                  <c:v>soccer</c:v>
                </c:pt>
                <c:pt idx="9">
                  <c:v>education</c:v>
                </c:pt>
                <c:pt idx="10">
                  <c:v>fitness</c:v>
                </c:pt>
                <c:pt idx="11">
                  <c:v>Studying</c:v>
                </c:pt>
                <c:pt idx="12">
                  <c:v>dogs</c:v>
                </c:pt>
                <c:pt idx="13">
                  <c:v>tennis</c:v>
                </c:pt>
                <c:pt idx="14">
                  <c:v>veganism</c:v>
                </c:pt>
                <c:pt idx="15">
                  <c:v>public speaking</c:v>
                </c:pt>
              </c:strCache>
            </c:strRef>
          </c:cat>
          <c:val>
            <c:numRef>
              <c:f>Reactions!$M$2:$M$17</c:f>
              <c:numCache>
                <c:formatCode>General</c:formatCode>
                <c:ptCount val="16"/>
                <c:pt idx="0">
                  <c:v>74965</c:v>
                </c:pt>
                <c:pt idx="1">
                  <c:v>71168</c:v>
                </c:pt>
                <c:pt idx="2">
                  <c:v>69339</c:v>
                </c:pt>
                <c:pt idx="3">
                  <c:v>68738</c:v>
                </c:pt>
                <c:pt idx="4">
                  <c:v>66676</c:v>
                </c:pt>
                <c:pt idx="5">
                  <c:v>66579</c:v>
                </c:pt>
                <c:pt idx="6">
                  <c:v>64880</c:v>
                </c:pt>
                <c:pt idx="7">
                  <c:v>64756</c:v>
                </c:pt>
                <c:pt idx="8">
                  <c:v>57783</c:v>
                </c:pt>
                <c:pt idx="9">
                  <c:v>57436</c:v>
                </c:pt>
                <c:pt idx="10">
                  <c:v>55323</c:v>
                </c:pt>
                <c:pt idx="11">
                  <c:v>53984</c:v>
                </c:pt>
                <c:pt idx="12">
                  <c:v>52511</c:v>
                </c:pt>
                <c:pt idx="13">
                  <c:v>50339</c:v>
                </c:pt>
                <c:pt idx="14">
                  <c:v>49619</c:v>
                </c:pt>
                <c:pt idx="15">
                  <c:v>49264</c:v>
                </c:pt>
              </c:numCache>
            </c:numRef>
          </c:val>
          <c:extLst>
            <c:ext xmlns:c16="http://schemas.microsoft.com/office/drawing/2014/chart" uri="{C3380CC4-5D6E-409C-BE32-E72D297353CC}">
              <c16:uniqueId val="{00000000-389D-4630-AE46-9AD5DE3287D5}"/>
            </c:ext>
          </c:extLst>
        </c:ser>
        <c:dLbls>
          <c:showLegendKey val="0"/>
          <c:showVal val="0"/>
          <c:showCatName val="0"/>
          <c:showSerName val="0"/>
          <c:showPercent val="0"/>
          <c:showBubbleSize val="0"/>
        </c:dLbls>
        <c:gapWidth val="219"/>
        <c:overlap val="-27"/>
        <c:axId val="575537360"/>
        <c:axId val="575546960"/>
      </c:barChart>
      <c:catAx>
        <c:axId val="5755373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5546960"/>
        <c:crosses val="autoZero"/>
        <c:auto val="1"/>
        <c:lblAlgn val="ctr"/>
        <c:lblOffset val="100"/>
        <c:noMultiLvlLbl val="0"/>
      </c:catAx>
      <c:valAx>
        <c:axId val="575546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a:t>
                </a:r>
                <a:r>
                  <a:rPr lang="en-US" baseline="0"/>
                  <a:t> reactions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553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Total</a:t>
            </a:r>
            <a:r>
              <a:rPr lang="en-IN" baseline="0"/>
              <a:t> Unique Categories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6E1-4644-B614-4DC381D4E3C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6E1-4644-B614-4DC381D4E3C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6E1-4644-B614-4DC381D4E3C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6E1-4644-B614-4DC381D4E3C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6E1-4644-B614-4DC381D4E3C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6E1-4644-B614-4DC381D4E3C6}"/>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6E1-4644-B614-4DC381D4E3C6}"/>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6E1-4644-B614-4DC381D4E3C6}"/>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06E1-4644-B614-4DC381D4E3C6}"/>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06E1-4644-B614-4DC381D4E3C6}"/>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06E1-4644-B614-4DC381D4E3C6}"/>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06E1-4644-B614-4DC381D4E3C6}"/>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06E1-4644-B614-4DC381D4E3C6}"/>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06E1-4644-B614-4DC381D4E3C6}"/>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06E1-4644-B614-4DC381D4E3C6}"/>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06E1-4644-B614-4DC381D4E3C6}"/>
              </c:ext>
            </c:extLst>
          </c:dPt>
          <c:cat>
            <c:strRef>
              <c:f>Reactions!$L$2:$L$17</c:f>
              <c:strCache>
                <c:ptCount val="16"/>
                <c:pt idx="0">
                  <c:v>Animals</c:v>
                </c:pt>
                <c:pt idx="1">
                  <c:v>science</c:v>
                </c:pt>
                <c:pt idx="2">
                  <c:v>healthy eating</c:v>
                </c:pt>
                <c:pt idx="3">
                  <c:v>technology</c:v>
                </c:pt>
                <c:pt idx="4">
                  <c:v>food</c:v>
                </c:pt>
                <c:pt idx="5">
                  <c:v>culture</c:v>
                </c:pt>
                <c:pt idx="6">
                  <c:v>travel</c:v>
                </c:pt>
                <c:pt idx="7">
                  <c:v>cooking</c:v>
                </c:pt>
                <c:pt idx="8">
                  <c:v>soccer</c:v>
                </c:pt>
                <c:pt idx="9">
                  <c:v>education</c:v>
                </c:pt>
                <c:pt idx="10">
                  <c:v>fitness</c:v>
                </c:pt>
                <c:pt idx="11">
                  <c:v>Studying</c:v>
                </c:pt>
                <c:pt idx="12">
                  <c:v>dogs</c:v>
                </c:pt>
                <c:pt idx="13">
                  <c:v>tennis</c:v>
                </c:pt>
                <c:pt idx="14">
                  <c:v>veganism</c:v>
                </c:pt>
                <c:pt idx="15">
                  <c:v>public speaking</c:v>
                </c:pt>
              </c:strCache>
            </c:strRef>
          </c:cat>
          <c:val>
            <c:numRef>
              <c:f>Reactions!$M$2:$M$17</c:f>
              <c:numCache>
                <c:formatCode>General</c:formatCode>
                <c:ptCount val="16"/>
                <c:pt idx="0">
                  <c:v>74965</c:v>
                </c:pt>
                <c:pt idx="1">
                  <c:v>71168</c:v>
                </c:pt>
                <c:pt idx="2">
                  <c:v>69339</c:v>
                </c:pt>
                <c:pt idx="3">
                  <c:v>68738</c:v>
                </c:pt>
                <c:pt idx="4">
                  <c:v>66676</c:v>
                </c:pt>
                <c:pt idx="5">
                  <c:v>66579</c:v>
                </c:pt>
                <c:pt idx="6">
                  <c:v>64880</c:v>
                </c:pt>
                <c:pt idx="7">
                  <c:v>64756</c:v>
                </c:pt>
                <c:pt idx="8">
                  <c:v>57783</c:v>
                </c:pt>
                <c:pt idx="9">
                  <c:v>57436</c:v>
                </c:pt>
                <c:pt idx="10">
                  <c:v>55323</c:v>
                </c:pt>
                <c:pt idx="11">
                  <c:v>53984</c:v>
                </c:pt>
                <c:pt idx="12">
                  <c:v>52511</c:v>
                </c:pt>
                <c:pt idx="13">
                  <c:v>50339</c:v>
                </c:pt>
                <c:pt idx="14">
                  <c:v>49619</c:v>
                </c:pt>
                <c:pt idx="15">
                  <c:v>49264</c:v>
                </c:pt>
              </c:numCache>
            </c:numRef>
          </c:val>
          <c:extLst>
            <c:ext xmlns:c16="http://schemas.microsoft.com/office/drawing/2014/chart" uri="{C3380CC4-5D6E-409C-BE32-E72D297353CC}">
              <c16:uniqueId val="{00000020-06E1-4644-B614-4DC381D4E3C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Reaction</a:t>
            </a:r>
            <a:r>
              <a:rPr lang="en-IN" baseline="0"/>
              <a:t> split for popular category</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Sheet1!$G$8:$G$23</c:f>
              <c:strCache>
                <c:ptCount val="16"/>
                <c:pt idx="0">
                  <c:v>adore</c:v>
                </c:pt>
                <c:pt idx="1">
                  <c:v>cherish</c:v>
                </c:pt>
                <c:pt idx="2">
                  <c:v>disgust</c:v>
                </c:pt>
                <c:pt idx="3">
                  <c:v>dislike</c:v>
                </c:pt>
                <c:pt idx="4">
                  <c:v>hate</c:v>
                </c:pt>
                <c:pt idx="5">
                  <c:v>heart</c:v>
                </c:pt>
                <c:pt idx="6">
                  <c:v>indifferent</c:v>
                </c:pt>
                <c:pt idx="7">
                  <c:v>interested</c:v>
                </c:pt>
                <c:pt idx="8">
                  <c:v>intrigued</c:v>
                </c:pt>
                <c:pt idx="9">
                  <c:v>like</c:v>
                </c:pt>
                <c:pt idx="10">
                  <c:v>love</c:v>
                </c:pt>
                <c:pt idx="11">
                  <c:v>peeking</c:v>
                </c:pt>
                <c:pt idx="12">
                  <c:v>scared</c:v>
                </c:pt>
                <c:pt idx="13">
                  <c:v>super love</c:v>
                </c:pt>
                <c:pt idx="14">
                  <c:v>want</c:v>
                </c:pt>
                <c:pt idx="15">
                  <c:v>worried</c:v>
                </c:pt>
              </c:strCache>
            </c:strRef>
          </c:cat>
          <c:val>
            <c:numRef>
              <c:f>Sheet1!$H$8:$H$23</c:f>
              <c:numCache>
                <c:formatCode>General</c:formatCode>
                <c:ptCount val="16"/>
                <c:pt idx="0">
                  <c:v>8208</c:v>
                </c:pt>
                <c:pt idx="1">
                  <c:v>8750</c:v>
                </c:pt>
                <c:pt idx="2">
                  <c:v>0</c:v>
                </c:pt>
                <c:pt idx="3">
                  <c:v>1150</c:v>
                </c:pt>
                <c:pt idx="4">
                  <c:v>640</c:v>
                </c:pt>
                <c:pt idx="5">
                  <c:v>7200</c:v>
                </c:pt>
                <c:pt idx="6">
                  <c:v>2000</c:v>
                </c:pt>
                <c:pt idx="7">
                  <c:v>3300</c:v>
                </c:pt>
                <c:pt idx="8">
                  <c:v>5220</c:v>
                </c:pt>
                <c:pt idx="9">
                  <c:v>5050</c:v>
                </c:pt>
                <c:pt idx="10">
                  <c:v>7735</c:v>
                </c:pt>
                <c:pt idx="11">
                  <c:v>4515</c:v>
                </c:pt>
                <c:pt idx="12">
                  <c:v>1980</c:v>
                </c:pt>
                <c:pt idx="13">
                  <c:v>9225</c:v>
                </c:pt>
                <c:pt idx="14">
                  <c:v>8540</c:v>
                </c:pt>
                <c:pt idx="15">
                  <c:v>1452</c:v>
                </c:pt>
              </c:numCache>
            </c:numRef>
          </c:val>
          <c:extLst>
            <c:ext xmlns:c16="http://schemas.microsoft.com/office/drawing/2014/chart" uri="{C3380CC4-5D6E-409C-BE32-E72D297353CC}">
              <c16:uniqueId val="{00000000-3718-411A-84D0-9185F10D50EB}"/>
            </c:ext>
          </c:extLst>
        </c:ser>
        <c:dLbls>
          <c:showLegendKey val="0"/>
          <c:showVal val="0"/>
          <c:showCatName val="0"/>
          <c:showSerName val="0"/>
          <c:showPercent val="0"/>
          <c:showBubbleSize val="0"/>
        </c:dLbls>
        <c:gapWidth val="182"/>
        <c:axId val="535286840"/>
        <c:axId val="535296440"/>
      </c:barChart>
      <c:catAx>
        <c:axId val="53528684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Type</a:t>
                </a:r>
                <a:r>
                  <a:rPr lang="en-IN" baseline="0"/>
                  <a:t> of Reactions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5296440"/>
        <c:crosses val="autoZero"/>
        <c:auto val="1"/>
        <c:lblAlgn val="ctr"/>
        <c:lblOffset val="100"/>
        <c:noMultiLvlLbl val="0"/>
      </c:catAx>
      <c:valAx>
        <c:axId val="535296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Sum</a:t>
                </a:r>
                <a:r>
                  <a:rPr lang="en-IN" baseline="0"/>
                  <a:t> of Reactions</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5286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Posts per month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Sheet1!$E$4:$E$17</c:f>
              <c:strCache>
                <c:ptCount val="14"/>
                <c:pt idx="0">
                  <c:v>Jun</c:v>
                </c:pt>
                <c:pt idx="1">
                  <c:v>Jul</c:v>
                </c:pt>
                <c:pt idx="2">
                  <c:v>Aug</c:v>
                </c:pt>
                <c:pt idx="3">
                  <c:v>Sep</c:v>
                </c:pt>
                <c:pt idx="4">
                  <c:v>Oct</c:v>
                </c:pt>
                <c:pt idx="5">
                  <c:v>Nov</c:v>
                </c:pt>
                <c:pt idx="6">
                  <c:v>Dec</c:v>
                </c:pt>
                <c:pt idx="7">
                  <c:v>Jun</c:v>
                </c:pt>
                <c:pt idx="8">
                  <c:v>Jan</c:v>
                </c:pt>
                <c:pt idx="9">
                  <c:v>Feb</c:v>
                </c:pt>
                <c:pt idx="10">
                  <c:v>Mar</c:v>
                </c:pt>
                <c:pt idx="11">
                  <c:v>Apr</c:v>
                </c:pt>
                <c:pt idx="12">
                  <c:v>May</c:v>
                </c:pt>
                <c:pt idx="13">
                  <c:v>Jun</c:v>
                </c:pt>
              </c:strCache>
            </c:strRef>
          </c:cat>
          <c:val>
            <c:numRef>
              <c:f>Sheet1!$F$4:$F$17</c:f>
              <c:numCache>
                <c:formatCode>General</c:formatCode>
                <c:ptCount val="14"/>
                <c:pt idx="0">
                  <c:v>35406</c:v>
                </c:pt>
                <c:pt idx="1">
                  <c:v>82464</c:v>
                </c:pt>
                <c:pt idx="2">
                  <c:v>82176</c:v>
                </c:pt>
                <c:pt idx="3">
                  <c:v>80077</c:v>
                </c:pt>
                <c:pt idx="4">
                  <c:v>82810</c:v>
                </c:pt>
                <c:pt idx="5">
                  <c:v>82333</c:v>
                </c:pt>
                <c:pt idx="6">
                  <c:v>81163</c:v>
                </c:pt>
                <c:pt idx="7">
                  <c:v>44963</c:v>
                </c:pt>
                <c:pt idx="8">
                  <c:v>82938</c:v>
                </c:pt>
                <c:pt idx="9">
                  <c:v>75509</c:v>
                </c:pt>
                <c:pt idx="10">
                  <c:v>78915</c:v>
                </c:pt>
                <c:pt idx="11">
                  <c:v>78598</c:v>
                </c:pt>
                <c:pt idx="12">
                  <c:v>86293</c:v>
                </c:pt>
                <c:pt idx="13">
                  <c:v>44963</c:v>
                </c:pt>
              </c:numCache>
            </c:numRef>
          </c:val>
          <c:smooth val="0"/>
          <c:extLst>
            <c:ext xmlns:c16="http://schemas.microsoft.com/office/drawing/2014/chart" uri="{C3380CC4-5D6E-409C-BE32-E72D297353CC}">
              <c16:uniqueId val="{00000000-FA7B-40B3-B3D0-40068ED8ED27}"/>
            </c:ext>
          </c:extLst>
        </c:ser>
        <c:dLbls>
          <c:showLegendKey val="0"/>
          <c:showVal val="0"/>
          <c:showCatName val="0"/>
          <c:showSerName val="0"/>
          <c:showPercent val="0"/>
          <c:showBubbleSize val="0"/>
        </c:dLbls>
        <c:smooth val="0"/>
        <c:axId val="818961272"/>
        <c:axId val="818963832"/>
      </c:lineChart>
      <c:catAx>
        <c:axId val="8189612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8963832"/>
        <c:crosses val="autoZero"/>
        <c:auto val="1"/>
        <c:lblAlgn val="ctr"/>
        <c:lblOffset val="100"/>
        <c:noMultiLvlLbl val="0"/>
      </c:catAx>
      <c:valAx>
        <c:axId val="818963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posts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89612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2292079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chart" Target="../charts/chart4.xml"/><Relationship Id="rId4" Type="http://schemas.openxmlformats.org/officeDocument/2006/relationships/image" Target="../media/image8.svg"/><Relationship Id="rId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53200"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latin typeface="Calibri" panose="020F0502020204030204" pitchFamily="34" charset="0"/>
                  <a:ea typeface="Calibri" panose="020F0502020204030204" pitchFamily="34" charset="0"/>
                  <a:cs typeface="Calibri" panose="020F0502020204030204" pitchFamily="34" charset="0"/>
                </a:endParaRPr>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Calibri" panose="020F0502020204030204" pitchFamily="34" charset="0"/>
                <a:ea typeface="Calibri" panose="020F0502020204030204" pitchFamily="34" charset="0"/>
                <a:cs typeface="Calibri" panose="020F0502020204030204" pitchFamily="34" charset="0"/>
              </a:rPr>
              <a:t>Analysis 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Calibri" panose="020F0502020204030204" pitchFamily="34" charset="0"/>
                <a:ea typeface="Calibri" panose="020F0502020204030204" pitchFamily="34" charset="0"/>
                <a:cs typeface="Calibri" panose="020F050202020403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2" y="1462089"/>
            <a:ext cx="5677467" cy="878774"/>
            <a:chOff x="0" y="-47625"/>
            <a:chExt cx="7569956" cy="1171699"/>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32084"/>
            </a:xfrm>
            <a:prstGeom prst="rect">
              <a:avLst/>
            </a:prstGeom>
          </p:spPr>
          <p:txBody>
            <a:bodyPr lIns="0" tIns="0" rIns="0" bIns="0" rtlCol="0" anchor="t">
              <a:spAutoFit/>
            </a:bodyPr>
            <a:lstStyle/>
            <a:p>
              <a:pPr>
                <a:lnSpc>
                  <a:spcPts val="2660"/>
                </a:lnSpc>
              </a:pPr>
              <a:endParaRPr lang="en-US" sz="1900" spc="-19"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66709"/>
            </a:xfrm>
            <a:prstGeom prst="rect">
              <a:avLst/>
            </a:prstGeom>
          </p:spPr>
          <p:txBody>
            <a:bodyPr lIns="0" tIns="0" rIns="0" bIns="0" rtlCol="0" anchor="t">
              <a:spAutoFit/>
            </a:bodyPr>
            <a:lstStyle/>
            <a:p>
              <a:pPr>
                <a:lnSpc>
                  <a:spcPts val="2940"/>
                </a:lnSpc>
              </a:pPr>
              <a:endParaRPr lang="en-US" sz="2100" spc="-2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78774"/>
            <a:chOff x="0" y="-47625"/>
            <a:chExt cx="7569956" cy="1171699"/>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32084"/>
            </a:xfrm>
            <a:prstGeom prst="rect">
              <a:avLst/>
            </a:prstGeom>
          </p:spPr>
          <p:txBody>
            <a:bodyPr lIns="0" tIns="0" rIns="0" bIns="0" rtlCol="0" anchor="t">
              <a:spAutoFit/>
            </a:bodyPr>
            <a:lstStyle/>
            <a:p>
              <a:pPr>
                <a:lnSpc>
                  <a:spcPts val="2660"/>
                </a:lnSpc>
              </a:pPr>
              <a:endParaRPr lang="en-US" sz="1900" spc="-19"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66709"/>
            </a:xfrm>
            <a:prstGeom prst="rect">
              <a:avLst/>
            </a:prstGeom>
          </p:spPr>
          <p:txBody>
            <a:bodyPr lIns="0" tIns="0" rIns="0" bIns="0" rtlCol="0" anchor="t">
              <a:spAutoFit/>
            </a:bodyPr>
            <a:lstStyle/>
            <a:p>
              <a:pPr>
                <a:lnSpc>
                  <a:spcPts val="2940"/>
                </a:lnSpc>
              </a:pPr>
              <a:endParaRPr lang="en-US" sz="2100" spc="-2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17" name="TextBox 16">
            <a:extLst>
              <a:ext uri="{FF2B5EF4-FFF2-40B4-BE49-F238E27FC236}">
                <a16:creationId xmlns:a16="http://schemas.microsoft.com/office/drawing/2014/main" id="{9DA93119-6992-DAC8-F05B-5B19B3E7A694}"/>
              </a:ext>
            </a:extLst>
          </p:cNvPr>
          <p:cNvSpPr txBox="1"/>
          <p:nvPr/>
        </p:nvSpPr>
        <p:spPr>
          <a:xfrm>
            <a:off x="11430000" y="2316182"/>
            <a:ext cx="5943600" cy="4832092"/>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Through this analysis we are able to share useful insights about the content posted on social Buzz and how viewers respond to their content.</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With this analysis, the platform owners would be in a better position to make informed decisions about managing their content and further enhance the viewers’ experience.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41018"/>
          </a:xfrm>
          <a:prstGeom prst="rect">
            <a:avLst/>
          </a:prstGeom>
        </p:spPr>
        <p:txBody>
          <a:bodyPr lIns="0" tIns="0" rIns="0" bIns="0" rtlCol="0" anchor="t">
            <a:spAutoFit/>
          </a:bodyPr>
          <a:lstStyle/>
          <a:p>
            <a:pPr>
              <a:lnSpc>
                <a:spcPts val="3640"/>
              </a:lnSpc>
            </a:pPr>
            <a:r>
              <a:rPr lang="en-US" sz="2800" spc="-26" dirty="0">
                <a:solidFill>
                  <a:srgbClr val="FFFFFF"/>
                </a:solidFill>
                <a:latin typeface="Calibri" panose="020F0502020204030204" pitchFamily="34" charset="0"/>
                <a:ea typeface="Calibri" panose="020F0502020204030204" pitchFamily="34" charset="0"/>
                <a:cs typeface="Calibri" panose="020F050202020403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Calibri" panose="020F0502020204030204" pitchFamily="34" charset="0"/>
                <a:ea typeface="Calibri" panose="020F0502020204030204" pitchFamily="34" charset="0"/>
                <a:cs typeface="Calibri" panose="020F050202020403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2476500"/>
            <a:ext cx="8673443" cy="5716172"/>
            <a:chOff x="0" y="-1078401"/>
            <a:chExt cx="11564591" cy="7621561"/>
          </a:xfrm>
        </p:grpSpPr>
        <p:sp>
          <p:nvSpPr>
            <p:cNvPr id="3" name="TextBox 3"/>
            <p:cNvSpPr txBox="1"/>
            <p:nvPr/>
          </p:nvSpPr>
          <p:spPr>
            <a:xfrm>
              <a:off x="0" y="-1078401"/>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Calibri" panose="020F0502020204030204" pitchFamily="34" charset="0"/>
                  <a:ea typeface="Calibri" panose="020F0502020204030204" pitchFamily="34" charset="0"/>
                  <a:cs typeface="Calibri" panose="020F0502020204030204" pitchFamily="34" charset="0"/>
                </a:rPr>
                <a:t>Today's agenda</a:t>
              </a:r>
            </a:p>
          </p:txBody>
        </p:sp>
        <p:sp>
          <p:nvSpPr>
            <p:cNvPr id="4" name="TextBox 4"/>
            <p:cNvSpPr txBox="1"/>
            <p:nvPr/>
          </p:nvSpPr>
          <p:spPr>
            <a:xfrm>
              <a:off x="0" y="1461598"/>
              <a:ext cx="11564591" cy="5081562"/>
            </a:xfrm>
            <a:prstGeom prst="rect">
              <a:avLst/>
            </a:prstGeom>
          </p:spPr>
          <p:txBody>
            <a:bodyPr lIns="0" tIns="0" rIns="0" bIns="0" rtlCol="0" anchor="t">
              <a:spAutoFit/>
            </a:bodyPr>
            <a:lstStyle/>
            <a:p>
              <a:pPr marL="457200" indent="-457200">
                <a:lnSpc>
                  <a:spcPct val="150000"/>
                </a:lnSpc>
                <a:buFont typeface="Wingdings" panose="05000000000000000000" pitchFamily="2" charset="2"/>
                <a:buChar char="Ø"/>
              </a:pPr>
              <a:r>
                <a:rPr lang="en-US" sz="2800" spc="-19" dirty="0">
                  <a:solidFill>
                    <a:srgbClr val="000000"/>
                  </a:solidFill>
                  <a:latin typeface="Calibri" panose="020F0502020204030204" pitchFamily="34" charset="0"/>
                  <a:ea typeface="Calibri" panose="020F0502020204030204" pitchFamily="34" charset="0"/>
                  <a:cs typeface="Calibri" panose="020F0502020204030204" pitchFamily="34" charset="0"/>
                </a:rPr>
                <a:t>Project recap</a:t>
              </a:r>
            </a:p>
            <a:p>
              <a:pPr marL="457200" indent="-457200">
                <a:lnSpc>
                  <a:spcPct val="150000"/>
                </a:lnSpc>
                <a:buFont typeface="Wingdings" panose="05000000000000000000" pitchFamily="2" charset="2"/>
                <a:buChar char="Ø"/>
              </a:pPr>
              <a:r>
                <a:rPr lang="en-US" sz="2800" spc="-19" dirty="0">
                  <a:solidFill>
                    <a:srgbClr val="000000"/>
                  </a:solidFill>
                  <a:latin typeface="Calibri" panose="020F0502020204030204" pitchFamily="34" charset="0"/>
                  <a:ea typeface="Calibri" panose="020F0502020204030204" pitchFamily="34" charset="0"/>
                  <a:cs typeface="Calibri" panose="020F0502020204030204" pitchFamily="34" charset="0"/>
                </a:rPr>
                <a:t>Problem</a:t>
              </a:r>
            </a:p>
            <a:p>
              <a:pPr marL="457200" indent="-457200">
                <a:lnSpc>
                  <a:spcPct val="150000"/>
                </a:lnSpc>
                <a:buFont typeface="Wingdings" panose="05000000000000000000" pitchFamily="2" charset="2"/>
                <a:buChar char="Ø"/>
              </a:pPr>
              <a:r>
                <a:rPr lang="en-US" sz="2800" spc="-19" dirty="0">
                  <a:solidFill>
                    <a:srgbClr val="000000"/>
                  </a:solidFill>
                  <a:latin typeface="Calibri" panose="020F0502020204030204" pitchFamily="34" charset="0"/>
                  <a:ea typeface="Calibri" panose="020F0502020204030204" pitchFamily="34" charset="0"/>
                  <a:cs typeface="Calibri" panose="020F0502020204030204" pitchFamily="34" charset="0"/>
                </a:rPr>
                <a:t>The Analytics team</a:t>
              </a:r>
            </a:p>
            <a:p>
              <a:pPr marL="457200" indent="-457200">
                <a:lnSpc>
                  <a:spcPct val="150000"/>
                </a:lnSpc>
                <a:buFont typeface="Wingdings" panose="05000000000000000000" pitchFamily="2" charset="2"/>
                <a:buChar char="Ø"/>
              </a:pPr>
              <a:r>
                <a:rPr lang="en-US" sz="2800" spc="-19" dirty="0">
                  <a:solidFill>
                    <a:srgbClr val="000000"/>
                  </a:solidFill>
                  <a:latin typeface="Calibri" panose="020F0502020204030204" pitchFamily="34" charset="0"/>
                  <a:ea typeface="Calibri" panose="020F0502020204030204" pitchFamily="34" charset="0"/>
                  <a:cs typeface="Calibri" panose="020F0502020204030204" pitchFamily="34" charset="0"/>
                </a:rPr>
                <a:t>Process</a:t>
              </a:r>
            </a:p>
            <a:p>
              <a:pPr marL="457200" indent="-457200">
                <a:lnSpc>
                  <a:spcPct val="150000"/>
                </a:lnSpc>
                <a:buFont typeface="Wingdings" panose="05000000000000000000" pitchFamily="2" charset="2"/>
                <a:buChar char="Ø"/>
              </a:pPr>
              <a:r>
                <a:rPr lang="en-US" sz="2800" spc="-19" dirty="0">
                  <a:solidFill>
                    <a:srgbClr val="000000"/>
                  </a:solidFill>
                  <a:latin typeface="Calibri" panose="020F0502020204030204" pitchFamily="34" charset="0"/>
                  <a:ea typeface="Calibri" panose="020F0502020204030204" pitchFamily="34" charset="0"/>
                  <a:cs typeface="Calibri" panose="020F0502020204030204" pitchFamily="34" charset="0"/>
                </a:rPr>
                <a:t>Insights</a:t>
              </a:r>
            </a:p>
            <a:p>
              <a:pPr marL="457200" indent="-457200">
                <a:lnSpc>
                  <a:spcPct val="150000"/>
                </a:lnSpc>
                <a:buFont typeface="Wingdings" panose="05000000000000000000" pitchFamily="2" charset="2"/>
                <a:buChar char="Ø"/>
              </a:pPr>
              <a:r>
                <a:rPr lang="en-US" sz="2800" spc="-19" dirty="0">
                  <a:solidFill>
                    <a:srgbClr val="000000"/>
                  </a:solidFill>
                  <a:latin typeface="Calibri" panose="020F0502020204030204" pitchFamily="34" charset="0"/>
                  <a:ea typeface="Calibri" panose="020F0502020204030204" pitchFamily="34" charset="0"/>
                  <a:cs typeface="Calibri" panose="020F050202020403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Calibri" panose="020F0502020204030204" pitchFamily="34" charset="0"/>
                <a:ea typeface="Calibri" panose="020F0502020204030204" pitchFamily="34" charset="0"/>
                <a:cs typeface="Calibri" panose="020F0502020204030204" pitchFamily="34" charset="0"/>
              </a:rPr>
              <a:t>Project Recap</a:t>
            </a:r>
          </a:p>
        </p:txBody>
      </p:sp>
      <p:sp>
        <p:nvSpPr>
          <p:cNvPr id="34" name="TextBox 33">
            <a:extLst>
              <a:ext uri="{FF2B5EF4-FFF2-40B4-BE49-F238E27FC236}">
                <a16:creationId xmlns:a16="http://schemas.microsoft.com/office/drawing/2014/main" id="{FD72CB95-164F-B0EF-F832-52D9FACFBCFB}"/>
              </a:ext>
            </a:extLst>
          </p:cNvPr>
          <p:cNvSpPr txBox="1"/>
          <p:nvPr/>
        </p:nvSpPr>
        <p:spPr>
          <a:xfrm>
            <a:off x="8499198" y="2072223"/>
            <a:ext cx="7789981" cy="6124754"/>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Calibri" panose="020F0502020204030204" pitchFamily="34" charset="0"/>
                <a:ea typeface="Calibri" panose="020F0502020204030204" pitchFamily="34" charset="0"/>
                <a:cs typeface="Calibri" panose="020F0502020204030204" pitchFamily="34" charset="0"/>
              </a:rPr>
              <a:t>Social Buzz was founded by two former engineers from a large social media conglomerate who created a new platform where content took center stage.</a:t>
            </a:r>
          </a:p>
          <a:p>
            <a:pPr marL="285750" indent="-285750">
              <a:buFont typeface="Wingdings" panose="05000000000000000000" pitchFamily="2" charset="2"/>
              <a:buChar char="Ø"/>
            </a:pPr>
            <a:r>
              <a:rPr lang="en-US" sz="2800" dirty="0">
                <a:latin typeface="Calibri" panose="020F0502020204030204" pitchFamily="34" charset="0"/>
                <a:ea typeface="Calibri" panose="020F0502020204030204" pitchFamily="34" charset="0"/>
                <a:cs typeface="Calibri" panose="020F0502020204030204" pitchFamily="34" charset="0"/>
              </a:rPr>
              <a:t> Social Buzz emphasizes content by keeping all users anonymous, only tracking user reactions to every piece of content. There are over 100 ways that users can react to content, spanning beyond the traditional reactions of likes, dislikes, and comments. </a:t>
            </a:r>
          </a:p>
          <a:p>
            <a:pPr marL="285750" indent="-285750">
              <a:buFont typeface="Wingdings" panose="05000000000000000000" pitchFamily="2" charset="2"/>
              <a:buChar char="Ø"/>
            </a:pPr>
            <a:r>
              <a:rPr lang="en-US" sz="2800" dirty="0">
                <a:latin typeface="Calibri" panose="020F0502020204030204" pitchFamily="34" charset="0"/>
                <a:ea typeface="Calibri" panose="020F0502020204030204" pitchFamily="34" charset="0"/>
                <a:cs typeface="Calibri" panose="020F0502020204030204" pitchFamily="34" charset="0"/>
              </a:rPr>
              <a:t>Over the past 5 years, Social Buzz has reached over 500 million active users each month and hence are now in need of an advisory firm to oversee their scaling process effectively. </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latin typeface="Calibri" panose="020F0502020204030204" pitchFamily="34" charset="0"/>
              <a:ea typeface="Calibri" panose="020F0502020204030204" pitchFamily="34" charset="0"/>
              <a:cs typeface="Calibri" panose="020F0502020204030204" pitchFamily="34" charset="0"/>
            </a:endParaRPr>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latin typeface="Calibri" panose="020F0502020204030204" pitchFamily="34" charset="0"/>
                  <a:ea typeface="Calibri" panose="020F0502020204030204" pitchFamily="34" charset="0"/>
                  <a:cs typeface="Calibri" panose="020F0502020204030204" pitchFamily="34" charset="0"/>
                </a:endParaRPr>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Calibri" panose="020F0502020204030204" pitchFamily="34" charset="0"/>
                <a:ea typeface="Calibri" panose="020F0502020204030204" pitchFamily="34" charset="0"/>
                <a:cs typeface="Calibri" panose="020F0502020204030204" pitchFamily="34" charset="0"/>
              </a:rPr>
              <a:t>Problem</a:t>
            </a:r>
          </a:p>
        </p:txBody>
      </p:sp>
      <p:sp>
        <p:nvSpPr>
          <p:cNvPr id="27" name="Rectangle 26">
            <a:extLst>
              <a:ext uri="{FF2B5EF4-FFF2-40B4-BE49-F238E27FC236}">
                <a16:creationId xmlns:a16="http://schemas.microsoft.com/office/drawing/2014/main" id="{264D3979-9E7B-72A5-1846-8C63AC2C87BC}"/>
              </a:ext>
            </a:extLst>
          </p:cNvPr>
          <p:cNvSpPr/>
          <p:nvPr/>
        </p:nvSpPr>
        <p:spPr>
          <a:xfrm>
            <a:off x="2438400" y="4809203"/>
            <a:ext cx="7526082" cy="526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6D3462E-937E-582F-2D46-D1C5C34A2A51}"/>
              </a:ext>
            </a:extLst>
          </p:cNvPr>
          <p:cNvSpPr txBox="1"/>
          <p:nvPr/>
        </p:nvSpPr>
        <p:spPr>
          <a:xfrm>
            <a:off x="2688336" y="4833521"/>
            <a:ext cx="6938718" cy="5262979"/>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Calibri" panose="020F0502020204030204" pitchFamily="34" charset="0"/>
                <a:ea typeface="Calibri" panose="020F0502020204030204" pitchFamily="34" charset="0"/>
                <a:cs typeface="Calibri" panose="020F0502020204030204" pitchFamily="34" charset="0"/>
              </a:rPr>
              <a:t>Social Buzz is looking to complete an IPO by the end of next year and need guidance to ensure that this goes smoothly.</a:t>
            </a:r>
          </a:p>
          <a:p>
            <a:pPr marL="285750" indent="-285750">
              <a:buFont typeface="Wingdings" panose="05000000000000000000" pitchFamily="2" charset="2"/>
              <a:buChar char="Ø"/>
            </a:pPr>
            <a:r>
              <a:rPr lang="en-US" sz="2800" dirty="0">
                <a:latin typeface="Calibri" panose="020F0502020204030204" pitchFamily="34" charset="0"/>
                <a:ea typeface="Calibri" panose="020F0502020204030204" pitchFamily="34" charset="0"/>
                <a:cs typeface="Calibri" panose="020F0502020204030204" pitchFamily="34" charset="0"/>
              </a:rPr>
              <a:t>  As It is still a small company and does not have the resources to manage the huge workload they want an experienced practice to help manage the same. </a:t>
            </a:r>
          </a:p>
          <a:p>
            <a:pPr marL="285750" indent="-285750">
              <a:buFont typeface="Wingdings" panose="05000000000000000000" pitchFamily="2" charset="2"/>
              <a:buChar char="Ø"/>
            </a:pPr>
            <a:r>
              <a:rPr lang="en-US" sz="2800" dirty="0">
                <a:latin typeface="Calibri" panose="020F0502020204030204" pitchFamily="34" charset="0"/>
                <a:ea typeface="Calibri" panose="020F0502020204030204" pitchFamily="34" charset="0"/>
                <a:cs typeface="Calibri" panose="020F0502020204030204" pitchFamily="34" charset="0"/>
              </a:rPr>
              <a:t>Due to the nature of it’s business, it has a massive amount of data  and is keen on understanding how the world's biggest companies manage the challenges of big data. </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745641"/>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latin typeface="Calibri" panose="020F0502020204030204" pitchFamily="34" charset="0"/>
                <a:ea typeface="Calibri" panose="020F0502020204030204" pitchFamily="34" charset="0"/>
                <a:cs typeface="Calibri" panose="020F0502020204030204" pitchFamily="34" charset="0"/>
              </a:endParaRPr>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latin typeface="Calibri" panose="020F0502020204030204" pitchFamily="34" charset="0"/>
                <a:ea typeface="Calibri" panose="020F0502020204030204" pitchFamily="34" charset="0"/>
                <a:cs typeface="Calibri" panose="020F0502020204030204" pitchFamily="34" charset="0"/>
              </a:endParaRPr>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438400" y="3008983"/>
            <a:ext cx="6223176" cy="5823133"/>
          </a:xfrm>
          <a:prstGeom prst="rect">
            <a:avLst/>
          </a:prstGeom>
        </p:spPr>
        <p:txBody>
          <a:bodyPr wrap="square" lIns="0" tIns="0" rIns="0" bIns="0" rtlCol="0" anchor="t">
            <a:spAutoFit/>
          </a:bodyPr>
          <a:lstStyle/>
          <a:p>
            <a:pPr algn="ctr"/>
            <a:r>
              <a:rPr lang="en-US" sz="8000" spc="-80" dirty="0">
                <a:solidFill>
                  <a:srgbClr val="000000"/>
                </a:solidFill>
                <a:latin typeface="Calibri" panose="020F0502020204030204" pitchFamily="34" charset="0"/>
                <a:ea typeface="Calibri" panose="020F0502020204030204" pitchFamily="34" charset="0"/>
                <a:cs typeface="Calibri" panose="020F0502020204030204" pitchFamily="34" charset="0"/>
              </a:rPr>
              <a:t>The Analytics team</a:t>
            </a:r>
          </a:p>
          <a:p>
            <a:pPr algn="ctr"/>
            <a:endParaRPr lang="en-US" sz="2800" spc="-8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ctr">
              <a:lnSpc>
                <a:spcPct val="150000"/>
              </a:lnSpc>
            </a:pPr>
            <a:r>
              <a:rPr lang="en-US" sz="28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Andrew Fleming (Chief Technical Architect)</a:t>
            </a:r>
          </a:p>
          <a:p>
            <a:pPr algn="ctr">
              <a:lnSpc>
                <a:spcPct val="150000"/>
              </a:lnSpc>
            </a:pPr>
            <a:r>
              <a:rPr lang="en-US" sz="28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Marcus </a:t>
            </a:r>
            <a:r>
              <a:rPr lang="en-US" sz="2800" b="0" i="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Rompton</a:t>
            </a:r>
            <a:r>
              <a:rPr lang="en-US" sz="28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(Senior Principle)</a:t>
            </a:r>
          </a:p>
          <a:p>
            <a:pPr algn="ctr">
              <a:lnSpc>
                <a:spcPct val="150000"/>
              </a:lnSpc>
            </a:pPr>
            <a:r>
              <a:rPr lang="en-US" sz="2800" spc="-80" dirty="0">
                <a:solidFill>
                  <a:srgbClr val="333333"/>
                </a:solidFill>
                <a:latin typeface="Calibri" panose="020F0502020204030204" pitchFamily="34" charset="0"/>
                <a:ea typeface="Calibri" panose="020F0502020204030204" pitchFamily="34" charset="0"/>
                <a:cs typeface="Calibri" panose="020F0502020204030204" pitchFamily="34" charset="0"/>
              </a:rPr>
              <a:t>Niha Fathima (Data Analyst)</a:t>
            </a:r>
            <a:endParaRPr lang="en-US" sz="2800" spc="-8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ctr">
              <a:lnSpc>
                <a:spcPts val="9600"/>
              </a:lnSpc>
            </a:pPr>
            <a:endParaRPr lang="en-US" sz="2000" spc="-8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7CD2DED-9962-AA31-33E3-C3E06BF229CA}"/>
              </a:ext>
            </a:extLst>
          </p:cNvPr>
          <p:cNvSpPr/>
          <p:nvPr/>
        </p:nvSpPr>
        <p:spPr>
          <a:xfrm>
            <a:off x="11337710" y="0"/>
            <a:ext cx="695029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alibri" panose="020F0502020204030204" pitchFamily="34" charset="0"/>
              <a:ea typeface="Calibri" panose="020F0502020204030204" pitchFamily="34" charset="0"/>
              <a:cs typeface="Calibri" panose="020F0502020204030204" pitchFamily="34" charset="0"/>
            </a:endParaRPr>
          </a:p>
        </p:txBody>
      </p:sp>
      <p:grpSp>
        <p:nvGrpSpPr>
          <p:cNvPr id="2" name="Group 2"/>
          <p:cNvGrpSpPr/>
          <p:nvPr/>
        </p:nvGrpSpPr>
        <p:grpSpPr>
          <a:xfrm>
            <a:off x="444013" y="337420"/>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443" y="7477052"/>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Calibri" panose="020F0502020204030204" pitchFamily="34" charset="0"/>
                <a:ea typeface="Calibri" panose="020F0502020204030204" pitchFamily="34" charset="0"/>
                <a:cs typeface="Calibri" panose="020F050202020403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alibri" panose="020F0502020204030204" pitchFamily="34" charset="0"/>
                <a:ea typeface="Calibri" panose="020F0502020204030204" pitchFamily="34" charset="0"/>
                <a:cs typeface="Calibri" panose="020F0502020204030204" pitchFamily="34" charset="0"/>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alibri" panose="020F0502020204030204" pitchFamily="34" charset="0"/>
                <a:ea typeface="Calibri" panose="020F0502020204030204" pitchFamily="34" charset="0"/>
                <a:cs typeface="Calibri" panose="020F0502020204030204" pitchFamily="34" charset="0"/>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alibri" panose="020F0502020204030204" pitchFamily="34" charset="0"/>
                <a:ea typeface="Calibri" panose="020F0502020204030204" pitchFamily="34" charset="0"/>
                <a:cs typeface="Calibri" panose="020F0502020204030204" pitchFamily="34" charset="0"/>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alibri" panose="020F0502020204030204" pitchFamily="34" charset="0"/>
                <a:ea typeface="Calibri" panose="020F0502020204030204" pitchFamily="34" charset="0"/>
                <a:cs typeface="Calibri" panose="020F0502020204030204" pitchFamily="34" charset="0"/>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alibri" panose="020F0502020204030204" pitchFamily="34" charset="0"/>
                <a:ea typeface="Calibri" panose="020F0502020204030204" pitchFamily="34" charset="0"/>
                <a:cs typeface="Calibri" panose="020F0502020204030204" pitchFamily="34" charset="0"/>
              </a:rPr>
              <a:t>3</a:t>
            </a:r>
          </a:p>
        </p:txBody>
      </p:sp>
      <p:sp>
        <p:nvSpPr>
          <p:cNvPr id="39" name="TextBox 38">
            <a:extLst>
              <a:ext uri="{FF2B5EF4-FFF2-40B4-BE49-F238E27FC236}">
                <a16:creationId xmlns:a16="http://schemas.microsoft.com/office/drawing/2014/main" id="{4ECAA379-0258-3C2D-CF68-51DBDE916832}"/>
              </a:ext>
            </a:extLst>
          </p:cNvPr>
          <p:cNvSpPr txBox="1"/>
          <p:nvPr/>
        </p:nvSpPr>
        <p:spPr>
          <a:xfrm>
            <a:off x="11430000" y="2221885"/>
            <a:ext cx="6788259" cy="6986528"/>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Initially, we implemented few cleaning techniques on the given data sets by removing unnecessary columns and making them more relevant for further analysis.</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We then merged the multiple inputs using VLOOKUP to attain a final data set and derive useful insights.</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We also used inbuilt excel formulas to work on the numerical data and used them to categorize the huge dataset.</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Then finally, we plotted some pivot tables to derive more detailed insights which would help the platform owners to understand their data better and promote their content accordingly.</a:t>
            </a:r>
          </a:p>
        </p:txBody>
      </p:sp>
      <p:sp>
        <p:nvSpPr>
          <p:cNvPr id="42" name="TextBox 3">
            <a:extLst>
              <a:ext uri="{FF2B5EF4-FFF2-40B4-BE49-F238E27FC236}">
                <a16:creationId xmlns:a16="http://schemas.microsoft.com/office/drawing/2014/main" id="{A509742B-617D-6C5F-4D42-12B3EF9751B5}"/>
              </a:ext>
            </a:extLst>
          </p:cNvPr>
          <p:cNvSpPr txBox="1"/>
          <p:nvPr/>
        </p:nvSpPr>
        <p:spPr>
          <a:xfrm>
            <a:off x="11823071"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Calibri" panose="020F0502020204030204" pitchFamily="34" charset="0"/>
                <a:ea typeface="Calibri" panose="020F0502020204030204" pitchFamily="34" charset="0"/>
                <a:cs typeface="Calibri" panose="020F0502020204030204" pitchFamily="34" charset="0"/>
              </a:rPr>
              <a:t>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Calibri" panose="020F0502020204030204" pitchFamily="34" charset="0"/>
                <a:ea typeface="Calibri" panose="020F0502020204030204" pitchFamily="34" charset="0"/>
                <a:cs typeface="Calibri" panose="020F050202020403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ED9D417A-1650-2DFA-3945-B758D1A40F04}"/>
              </a:ext>
            </a:extLst>
          </p:cNvPr>
          <p:cNvSpPr txBox="1"/>
          <p:nvPr/>
        </p:nvSpPr>
        <p:spPr>
          <a:xfrm flipH="1">
            <a:off x="1975500" y="2190095"/>
            <a:ext cx="13950300" cy="4832092"/>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Based on our analysis, we could see that the content is available in 16 unique categories out of which the top 5 categories that attract people the most include animals, science, healthy eating, technology, and finally food.</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From our analysis, we can say that most people prefer to watch content related to animals which has the highest score of  74965 views.</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Secondly, more viewers find scientific content a lot more fascinating as it aids them in their educational needs.</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There is not much difference in content viewing for the next set of categories which include healthy eating, technology, and food which has received a quite similar response from the viewers.</a:t>
            </a:r>
          </a:p>
          <a:p>
            <a:pPr marL="457200" indent="-457200">
              <a:buFont typeface="Wingdings" panose="05000000000000000000" pitchFamily="2" charset="2"/>
              <a:buChar char="Ø"/>
            </a:pP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7CA02627-95C2-721C-1BD6-0298997807DC}"/>
              </a:ext>
            </a:extLst>
          </p:cNvPr>
          <p:cNvSpPr txBox="1"/>
          <p:nvPr/>
        </p:nvSpPr>
        <p:spPr>
          <a:xfrm flipH="1">
            <a:off x="3047999" y="1866900"/>
            <a:ext cx="13950300" cy="5262979"/>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Public speaking has received a very low score of around 49264 as it is less popular among the audience.</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The majority of the audience prefers to view/upload photos on the social Buzz platform compared to other content types like audio, GIF, or videos.</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Most reactions received by the popular category “Animals” include ‘Super Love’ and ‘Cherish’ while ‘Hate’ remains the least.</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There are no Disgust reactions to any content posted on the platform.</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Number of posts was more in 2019 in comparison to 2020 however, most posts were witnessed during the month of May 2020.</a:t>
            </a:r>
          </a:p>
          <a:p>
            <a:pPr marL="457200" indent="-457200">
              <a:buFont typeface="Wingdings" panose="05000000000000000000" pitchFamily="2" charset="2"/>
              <a:buChar char="Ø"/>
            </a:pPr>
            <a:r>
              <a:rPr lang="en-IN" sz="2800" dirty="0">
                <a:latin typeface="Calibri" panose="020F0502020204030204" pitchFamily="34" charset="0"/>
                <a:ea typeface="Calibri" panose="020F0502020204030204" pitchFamily="34" charset="0"/>
                <a:cs typeface="Calibri" panose="020F0502020204030204" pitchFamily="34" charset="0"/>
              </a:rPr>
              <a:t>More preference can be given to animals, cooking, and culture as these are posted/viewed a lot by their audience.</a:t>
            </a:r>
          </a:p>
          <a:p>
            <a:pPr marL="457200" indent="-457200">
              <a:buFont typeface="Wingdings" panose="05000000000000000000" pitchFamily="2" charset="2"/>
              <a:buChar char="Ø"/>
            </a:pP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385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C705BFCE-1985-6014-07C8-C82FBDF2D460}"/>
              </a:ext>
            </a:extLst>
          </p:cNvPr>
          <p:cNvGraphicFramePr>
            <a:graphicFrameLocks/>
          </p:cNvGraphicFramePr>
          <p:nvPr>
            <p:extLst>
              <p:ext uri="{D42A27DB-BD31-4B8C-83A1-F6EECF244321}">
                <p14:modId xmlns:p14="http://schemas.microsoft.com/office/powerpoint/2010/main" val="403745538"/>
              </p:ext>
            </p:extLst>
          </p:nvPr>
        </p:nvGraphicFramePr>
        <p:xfrm>
          <a:off x="3276600" y="1333500"/>
          <a:ext cx="7090492" cy="329021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a:extLst>
              <a:ext uri="{FF2B5EF4-FFF2-40B4-BE49-F238E27FC236}">
                <a16:creationId xmlns:a16="http://schemas.microsoft.com/office/drawing/2014/main" id="{3A9E583B-6B29-4D8E-86EB-ED37CD976BCD}"/>
              </a:ext>
            </a:extLst>
          </p:cNvPr>
          <p:cNvGraphicFramePr>
            <a:graphicFrameLocks/>
          </p:cNvGraphicFramePr>
          <p:nvPr>
            <p:extLst>
              <p:ext uri="{D42A27DB-BD31-4B8C-83A1-F6EECF244321}">
                <p14:modId xmlns:p14="http://schemas.microsoft.com/office/powerpoint/2010/main" val="3276714626"/>
              </p:ext>
            </p:extLst>
          </p:nvPr>
        </p:nvGraphicFramePr>
        <p:xfrm>
          <a:off x="10850146" y="1158074"/>
          <a:ext cx="5837653" cy="346563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0" name="Chart 29">
            <a:extLst>
              <a:ext uri="{FF2B5EF4-FFF2-40B4-BE49-F238E27FC236}">
                <a16:creationId xmlns:a16="http://schemas.microsoft.com/office/drawing/2014/main" id="{1F0E7968-3406-0356-ADA6-2F190F7B06A8}"/>
              </a:ext>
            </a:extLst>
          </p:cNvPr>
          <p:cNvGraphicFramePr>
            <a:graphicFrameLocks/>
          </p:cNvGraphicFramePr>
          <p:nvPr>
            <p:extLst>
              <p:ext uri="{D42A27DB-BD31-4B8C-83A1-F6EECF244321}">
                <p14:modId xmlns:p14="http://schemas.microsoft.com/office/powerpoint/2010/main" val="3258443428"/>
              </p:ext>
            </p:extLst>
          </p:nvPr>
        </p:nvGraphicFramePr>
        <p:xfrm>
          <a:off x="3581400" y="5143500"/>
          <a:ext cx="6785691" cy="340967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1" name="Chart 30">
            <a:extLst>
              <a:ext uri="{FF2B5EF4-FFF2-40B4-BE49-F238E27FC236}">
                <a16:creationId xmlns:a16="http://schemas.microsoft.com/office/drawing/2014/main" id="{B91D3EE0-2CA6-D0F1-FA4A-DBC85153A289}"/>
              </a:ext>
            </a:extLst>
          </p:cNvPr>
          <p:cNvGraphicFramePr>
            <a:graphicFrameLocks/>
          </p:cNvGraphicFramePr>
          <p:nvPr>
            <p:extLst>
              <p:ext uri="{D42A27DB-BD31-4B8C-83A1-F6EECF244321}">
                <p14:modId xmlns:p14="http://schemas.microsoft.com/office/powerpoint/2010/main" val="792462442"/>
              </p:ext>
            </p:extLst>
          </p:nvPr>
        </p:nvGraphicFramePr>
        <p:xfrm>
          <a:off x="10850146" y="5143500"/>
          <a:ext cx="5837653" cy="3409672"/>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620658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4403</TotalTime>
  <Words>703</Words>
  <Application>Microsoft Office PowerPoint</Application>
  <PresentationFormat>Custom</PresentationFormat>
  <Paragraphs>80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Wingdings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Niha Fathima</cp:lastModifiedBy>
  <cp:revision>28</cp:revision>
  <dcterms:created xsi:type="dcterms:W3CDTF">2006-08-16T00:00:00Z</dcterms:created>
  <dcterms:modified xsi:type="dcterms:W3CDTF">2023-02-14T02:40:25Z</dcterms:modified>
  <dc:identifier>DAEhDyfaYKE</dc:identifier>
</cp:coreProperties>
</file>